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</p:embeddedFont>
    <p:embeddedFont>
      <p:font typeface="Open Sans Bold" panose="020B0806030504020204" charset="0"/>
      <p:regular r:id="rId23"/>
    </p:embeddedFont>
    <p:embeddedFont>
      <p:font typeface="Open Sans Light" panose="020B0306030504020204" pitchFamily="34" charset="0"/>
      <p:regular r:id="rId24"/>
    </p:embeddedFont>
    <p:embeddedFont>
      <p:font typeface="Open Sans Light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4245" y="4286360"/>
            <a:ext cx="13899510" cy="1714281"/>
            <a:chOff x="0" y="0"/>
            <a:chExt cx="3660776" cy="4514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60776" cy="451498"/>
            </a:xfrm>
            <a:custGeom>
              <a:avLst/>
              <a:gdLst/>
              <a:ahLst/>
              <a:cxnLst/>
              <a:rect l="l" t="t" r="r" b="b"/>
              <a:pathLst>
                <a:path w="3660776" h="451498">
                  <a:moveTo>
                    <a:pt x="28407" y="0"/>
                  </a:moveTo>
                  <a:lnTo>
                    <a:pt x="3632369" y="0"/>
                  </a:lnTo>
                  <a:cubicBezTo>
                    <a:pt x="3648058" y="0"/>
                    <a:pt x="3660776" y="12718"/>
                    <a:pt x="3660776" y="28407"/>
                  </a:cubicBezTo>
                  <a:lnTo>
                    <a:pt x="3660776" y="423091"/>
                  </a:lnTo>
                  <a:cubicBezTo>
                    <a:pt x="3660776" y="430625"/>
                    <a:pt x="3657783" y="437850"/>
                    <a:pt x="3652456" y="443178"/>
                  </a:cubicBezTo>
                  <a:cubicBezTo>
                    <a:pt x="3647129" y="448505"/>
                    <a:pt x="3639903" y="451498"/>
                    <a:pt x="3632369" y="451498"/>
                  </a:cubicBezTo>
                  <a:lnTo>
                    <a:pt x="28407" y="451498"/>
                  </a:lnTo>
                  <a:cubicBezTo>
                    <a:pt x="20873" y="451498"/>
                    <a:pt x="13647" y="448505"/>
                    <a:pt x="8320" y="443178"/>
                  </a:cubicBezTo>
                  <a:cubicBezTo>
                    <a:pt x="2993" y="437850"/>
                    <a:pt x="0" y="430625"/>
                    <a:pt x="0" y="423091"/>
                  </a:cubicBezTo>
                  <a:lnTo>
                    <a:pt x="0" y="28407"/>
                  </a:lnTo>
                  <a:cubicBezTo>
                    <a:pt x="0" y="20873"/>
                    <a:pt x="2993" y="13647"/>
                    <a:pt x="8320" y="8320"/>
                  </a:cubicBezTo>
                  <a:cubicBezTo>
                    <a:pt x="13647" y="2993"/>
                    <a:pt x="20873" y="0"/>
                    <a:pt x="28407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6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28190" y="6435405"/>
            <a:ext cx="2031621" cy="13851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174061" y="5143500"/>
            <a:ext cx="2786842" cy="5143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8241566"/>
            <a:ext cx="4952131" cy="1016734"/>
            <a:chOff x="0" y="0"/>
            <a:chExt cx="1304265" cy="2677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04265" cy="267782"/>
            </a:xfrm>
            <a:custGeom>
              <a:avLst/>
              <a:gdLst/>
              <a:ahLst/>
              <a:cxnLst/>
              <a:rect l="l" t="t" r="r" b="b"/>
              <a:pathLst>
                <a:path w="1304265" h="267782">
                  <a:moveTo>
                    <a:pt x="79731" y="0"/>
                  </a:moveTo>
                  <a:lnTo>
                    <a:pt x="1224534" y="0"/>
                  </a:lnTo>
                  <a:cubicBezTo>
                    <a:pt x="1268568" y="0"/>
                    <a:pt x="1304265" y="35697"/>
                    <a:pt x="1304265" y="79731"/>
                  </a:cubicBezTo>
                  <a:lnTo>
                    <a:pt x="1304265" y="188051"/>
                  </a:lnTo>
                  <a:cubicBezTo>
                    <a:pt x="1304265" y="209197"/>
                    <a:pt x="1295865" y="229477"/>
                    <a:pt x="1280912" y="244429"/>
                  </a:cubicBezTo>
                  <a:cubicBezTo>
                    <a:pt x="1265960" y="259382"/>
                    <a:pt x="1245680" y="267782"/>
                    <a:pt x="1224534" y="267782"/>
                  </a:cubicBezTo>
                  <a:lnTo>
                    <a:pt x="79731" y="267782"/>
                  </a:lnTo>
                  <a:cubicBezTo>
                    <a:pt x="58585" y="267782"/>
                    <a:pt x="38305" y="259382"/>
                    <a:pt x="23353" y="244429"/>
                  </a:cubicBezTo>
                  <a:cubicBezTo>
                    <a:pt x="8400" y="229477"/>
                    <a:pt x="0" y="209197"/>
                    <a:pt x="0" y="188051"/>
                  </a:cubicBezTo>
                  <a:lnTo>
                    <a:pt x="0" y="79731"/>
                  </a:lnTo>
                  <a:cubicBezTo>
                    <a:pt x="0" y="58585"/>
                    <a:pt x="8400" y="38305"/>
                    <a:pt x="23353" y="23353"/>
                  </a:cubicBezTo>
                  <a:cubicBezTo>
                    <a:pt x="38305" y="8400"/>
                    <a:pt x="58585" y="0"/>
                    <a:pt x="79731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6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24969" y="291402"/>
            <a:ext cx="5030618" cy="485209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751855" y="4286360"/>
            <a:ext cx="4784289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>
                <a:solidFill>
                  <a:srgbClr val="FFFFFF"/>
                </a:solidFill>
                <a:latin typeface="Open Sans Light Bold"/>
              </a:rPr>
              <a:t>Arduino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2053" y="8510759"/>
            <a:ext cx="4345424" cy="430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59"/>
              </a:lnSpc>
              <a:spcBef>
                <a:spcPct val="0"/>
              </a:spcBef>
            </a:pPr>
            <a:r>
              <a:rPr lang="en-US" sz="2542">
                <a:solidFill>
                  <a:srgbClr val="FFFFFF"/>
                </a:solidFill>
                <a:latin typeface="Open Sans Light"/>
              </a:rPr>
              <a:t>João Pedro Dutra e Lucas Reis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16595" y="936110"/>
            <a:ext cx="9454810" cy="84147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835" r="21481" b="3530"/>
          <a:stretch>
            <a:fillRect/>
          </a:stretch>
        </p:blipFill>
        <p:spPr>
          <a:xfrm>
            <a:off x="8741450" y="2867552"/>
            <a:ext cx="8517850" cy="639074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294822" y="876300"/>
            <a:ext cx="9698355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 err="1">
                <a:solidFill>
                  <a:srgbClr val="000000"/>
                </a:solidFill>
                <a:latin typeface="Open Sans Light Bold"/>
              </a:rPr>
              <a:t>Primeiro</a:t>
            </a:r>
            <a:r>
              <a:rPr lang="en-US" sz="92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9200" dirty="0" err="1">
                <a:solidFill>
                  <a:srgbClr val="000000"/>
                </a:solidFill>
                <a:latin typeface="Open Sans Light Bold"/>
              </a:rPr>
              <a:t>projeto</a:t>
            </a:r>
            <a:endParaRPr lang="en-US" sz="9200" dirty="0">
              <a:solidFill>
                <a:srgbClr val="000000"/>
              </a:solidFill>
              <a:latin typeface="Open Sans Light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219892"/>
            <a:ext cx="811530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Circuito com Arduino;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Ligar um LED nesse circuito;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Resistor de 330 ôhms.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52032" y="4344617"/>
            <a:ext cx="9583936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>
                <a:solidFill>
                  <a:srgbClr val="000000"/>
                </a:solidFill>
                <a:latin typeface="Open Sans Light Bold"/>
              </a:rPr>
              <a:t>Segundo </a:t>
            </a:r>
            <a:r>
              <a:rPr lang="en-US" sz="9200" dirty="0" err="1">
                <a:solidFill>
                  <a:srgbClr val="000000"/>
                </a:solidFill>
                <a:latin typeface="Open Sans Light Bold"/>
              </a:rPr>
              <a:t>projeto</a:t>
            </a:r>
            <a:endParaRPr lang="en-US" sz="9200" dirty="0">
              <a:solidFill>
                <a:srgbClr val="000000"/>
              </a:solidFill>
              <a:latin typeface="Open Sans Light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406927" y="5942383"/>
            <a:ext cx="347414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LED que pisca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60192" y="1028700"/>
            <a:ext cx="5699108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03233" y="4039300"/>
            <a:ext cx="9426981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 err="1">
                <a:solidFill>
                  <a:srgbClr val="000000"/>
                </a:solidFill>
                <a:latin typeface="Open Sans Light Bold"/>
              </a:rPr>
              <a:t>Terceiro</a:t>
            </a:r>
            <a:r>
              <a:rPr lang="en-US" sz="92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9200" dirty="0" err="1">
                <a:solidFill>
                  <a:srgbClr val="000000"/>
                </a:solidFill>
                <a:latin typeface="Open Sans Light Bold"/>
              </a:rPr>
              <a:t>projeto</a:t>
            </a:r>
            <a:endParaRPr lang="en-US" sz="9200" dirty="0">
              <a:solidFill>
                <a:srgbClr val="000000"/>
              </a:solidFill>
              <a:latin typeface="Open Sans Light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917777" y="5582984"/>
            <a:ext cx="699789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Semáforos de trânsito com LEDs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4266556" y="1485417"/>
            <a:ext cx="9754887" cy="731616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17803" y="1761832"/>
            <a:ext cx="5864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1.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967940" y="1028700"/>
            <a:ext cx="1235212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17803" y="1761832"/>
            <a:ext cx="5864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2.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5233662" y="1028700"/>
            <a:ext cx="7820676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17803" y="1761832"/>
            <a:ext cx="5864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3.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39723" y="4360228"/>
            <a:ext cx="4608553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latin typeface="Open Sans Light Bold"/>
              </a:rPr>
              <a:t>Revisão</a:t>
            </a:r>
            <a:endParaRPr lang="en-US" sz="9200" dirty="0">
              <a:solidFill>
                <a:srgbClr val="000000"/>
              </a:solidFill>
              <a:latin typeface="Open Sans Light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7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97552" y="933450"/>
            <a:ext cx="8292896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O que é um programa de computador</a:t>
            </a:r>
            <a:r>
              <a:rPr lang="en-US" sz="5199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5199">
                <a:solidFill>
                  <a:srgbClr val="FF3131"/>
                </a:solidFill>
                <a:latin typeface="Open Sans Bold"/>
              </a:rPr>
              <a:t>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997552" y="3728402"/>
            <a:ext cx="8292896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Um programa de computador deve ser bem escrito</a:t>
            </a:r>
            <a:r>
              <a:rPr lang="en-US" sz="5199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5199">
                <a:solidFill>
                  <a:srgbClr val="FF3131"/>
                </a:solidFill>
                <a:latin typeface="Open Sans Bold"/>
              </a:rPr>
              <a:t>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97552" y="7751770"/>
            <a:ext cx="829289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O que é o Arduino</a:t>
            </a:r>
            <a:r>
              <a:rPr lang="en-US" sz="5199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5199">
                <a:solidFill>
                  <a:srgbClr val="FF3131"/>
                </a:solidFill>
                <a:latin typeface="Open Sans Bold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7849364" y="438532"/>
            <a:ext cx="9409936" cy="94099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917571" y="3698931"/>
            <a:ext cx="4260123" cy="28891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89810" y="3576956"/>
            <a:ext cx="370838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Open Sans Bold"/>
              </a:rPr>
              <a:t>Aula 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427833" y="5076825"/>
            <a:ext cx="34323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Primeiros Passos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24663" y="5822421"/>
            <a:ext cx="3939126" cy="393912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1486924" y="4006861"/>
            <a:ext cx="3631121" cy="36311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404" r="404"/>
          <a:stretch>
            <a:fillRect/>
          </a:stretch>
        </p:blipFill>
        <p:spPr>
          <a:xfrm>
            <a:off x="7200966" y="1943100"/>
            <a:ext cx="3348790" cy="337607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30899" y="3812413"/>
            <a:ext cx="4020017" cy="40200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75413" y="914400"/>
            <a:ext cx="1453717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pen Sans Light Bold"/>
              </a:rPr>
              <a:t>Importantes componentes do Arduino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8577521" flipH="1">
            <a:off x="6933922" y="4835971"/>
            <a:ext cx="1087573" cy="152593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671244" flipH="1">
            <a:off x="4382802" y="6500510"/>
            <a:ext cx="1087573" cy="152593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8217131">
            <a:off x="11103557" y="6092446"/>
            <a:ext cx="1087573" cy="15259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65266" y="3219170"/>
            <a:ext cx="8357469" cy="603913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73312" y="914400"/>
            <a:ext cx="4341376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pen Sans Light Bold"/>
              </a:rPr>
              <a:t>Protoboard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40032" y="-117508"/>
            <a:ext cx="13047968" cy="1052201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114800"/>
            <a:ext cx="4076700" cy="1028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 err="1">
                <a:solidFill>
                  <a:srgbClr val="000000"/>
                </a:solidFill>
                <a:latin typeface="Open Sans Light Bold"/>
              </a:rPr>
              <a:t>Resistores</a:t>
            </a:r>
            <a:endParaRPr lang="en-US" sz="6000" dirty="0">
              <a:solidFill>
                <a:srgbClr val="000000"/>
              </a:solidFill>
              <a:latin typeface="Open Sans Light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4134329"/>
            <a:ext cx="3432962" cy="34329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660779" y="3853228"/>
            <a:ext cx="3995164" cy="39951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800000">
            <a:off x="6523548" y="3816093"/>
            <a:ext cx="3973274" cy="39732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14400"/>
            <a:ext cx="811530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pen Sans Light Bold"/>
              </a:rPr>
              <a:t>Resistores - Exercício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722692"/>
            <a:ext cx="5864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23548" y="7781717"/>
            <a:ext cx="5864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2.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95707" y="7722692"/>
            <a:ext cx="5864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3.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85</Words>
  <Application>Microsoft Office PowerPoint</Application>
  <PresentationFormat>Personalizar</PresentationFormat>
  <Paragraphs>26</Paragraphs>
  <Slides>16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Open Sans</vt:lpstr>
      <vt:lpstr>Arial</vt:lpstr>
      <vt:lpstr>Calibri</vt:lpstr>
      <vt:lpstr>Open Sans Light</vt:lpstr>
      <vt:lpstr>Open Sans Light Bold</vt:lpstr>
      <vt:lpstr>Open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- Aula 2</dc:title>
  <cp:lastModifiedBy>Glenon Dutra</cp:lastModifiedBy>
  <cp:revision>2</cp:revision>
  <dcterms:created xsi:type="dcterms:W3CDTF">2006-08-16T00:00:00Z</dcterms:created>
  <dcterms:modified xsi:type="dcterms:W3CDTF">2023-05-12T02:21:40Z</dcterms:modified>
  <dc:identifier>DAFhvHvuwUE</dc:identifier>
</cp:coreProperties>
</file>